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57" r:id="rId6"/>
    <p:sldId id="274" r:id="rId7"/>
    <p:sldId id="277" r:id="rId8"/>
    <p:sldId id="258" r:id="rId9"/>
    <p:sldId id="272" r:id="rId10"/>
    <p:sldId id="278" r:id="rId11"/>
    <p:sldId id="279" r:id="rId12"/>
    <p:sldId id="273" r:id="rId13"/>
    <p:sldId id="276" r:id="rId14"/>
    <p:sldId id="280" r:id="rId15"/>
    <p:sldId id="259" r:id="rId16"/>
    <p:sldId id="283" r:id="rId17"/>
    <p:sldId id="282" r:id="rId18"/>
    <p:sldId id="260" r:id="rId19"/>
    <p:sldId id="261" r:id="rId20"/>
    <p:sldId id="26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73" autoAdjust="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2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6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2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5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4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8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7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2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74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Master-Untertitelformat bearbeiten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11/17/2021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11/17/2021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11/17/2021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11/17/2021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11/17/2021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Mastertextformat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11/17/2021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11/17/2021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387339"/>
            <a:ext cx="8062912" cy="1470025"/>
          </a:xfrm>
        </p:spPr>
        <p:txBody>
          <a:bodyPr/>
          <a:lstStyle/>
          <a:p>
            <a:r>
              <a:rPr lang="de-DE" noProof="0" dirty="0">
                <a:solidFill>
                  <a:schemeClr val="tx1"/>
                </a:solidFill>
                <a:latin typeface="Myriad Pro" panose="020B0503030403020204" pitchFamily="34" charset="0"/>
              </a:rPr>
              <a:t>Firmenkonzept</a:t>
            </a:r>
            <a:br>
              <a:rPr lang="de-DE" noProof="0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lang="de-DE" noProof="0" dirty="0">
                <a:solidFill>
                  <a:schemeClr val="tx1"/>
                </a:solidFill>
                <a:latin typeface="Myriad Pro" panose="020B0503030403020204" pitchFamily="34" charset="0"/>
              </a:rPr>
              <a:t>fit-xsund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de-DE" sz="2400" kern="120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Myriad Pro" panose="020B0503030403020204" pitchFamily="34" charset="0"/>
              </a:rPr>
              <a:t>On-Akademie</a:t>
            </a:r>
            <a:endParaRPr lang="de-DE" noProof="0" dirty="0">
              <a:latin typeface="Myriad Pro" panose="020B0503030403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FF6A18-3277-412B-8B39-EAE2D31DB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57192"/>
            <a:ext cx="2578613" cy="11155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e-DE" sz="2800" kern="1200" noProof="0" dirty="0">
                <a:ln w="6350"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Firmenkonzept</a:t>
            </a:r>
            <a:endParaRPr lang="de-DE" sz="2800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EB756B-4326-4FB6-BD73-093FE0E130AA}"/>
              </a:ext>
            </a:extLst>
          </p:cNvPr>
          <p:cNvSpPr txBox="1"/>
          <p:nvPr/>
        </p:nvSpPr>
        <p:spPr>
          <a:xfrm>
            <a:off x="971601" y="5085184"/>
            <a:ext cx="648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Es gibt unterschiedliche Akademien, welche „Produkte“ enthalten. Diese Produkte sind wie bei fit-xsund.de Blogbeiträge, Videos und Podcasts.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CCED09E-6E04-4151-9C4B-4EC4E1FD4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CA54945-0D56-4E1A-89A6-9E1848BF0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92"/>
          <a:stretch/>
        </p:blipFill>
        <p:spPr>
          <a:xfrm>
            <a:off x="971601" y="2564904"/>
            <a:ext cx="6408712" cy="228235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D991264-E0B4-438C-B60E-34EEC0649719}"/>
              </a:ext>
            </a:extLst>
          </p:cNvPr>
          <p:cNvSpPr txBox="1"/>
          <p:nvPr/>
        </p:nvSpPr>
        <p:spPr>
          <a:xfrm>
            <a:off x="971601" y="1420098"/>
            <a:ext cx="698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Die Inhalte werden auf der Firmenplattform optisch anders dargestellt, als auf fit-xsund.de.  Der Aufbau ist weniger verspielt.</a:t>
            </a:r>
          </a:p>
        </p:txBody>
      </p:sp>
    </p:spTree>
    <p:extLst>
      <p:ext uri="{BB962C8B-B14F-4D97-AF65-F5344CB8AC3E}">
        <p14:creationId xmlns:p14="http://schemas.microsoft.com/office/powerpoint/2010/main" val="248221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e-DE" sz="2800" kern="1200" noProof="0" dirty="0">
                <a:ln w="6350"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Firmenkonzept</a:t>
            </a:r>
            <a:endParaRPr lang="de-DE" sz="2800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EB756B-4326-4FB6-BD73-093FE0E130AA}"/>
              </a:ext>
            </a:extLst>
          </p:cNvPr>
          <p:cNvSpPr txBox="1"/>
          <p:nvPr/>
        </p:nvSpPr>
        <p:spPr>
          <a:xfrm>
            <a:off x="971601" y="1846582"/>
            <a:ext cx="6858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Sämtliche Hintergrund-, Text- und Buttonfarben können den Unternehmensfarben angepasst werden.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CCED09E-6E04-4151-9C4B-4EC4E1FD4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C402F63-10A9-4056-87C0-4EB4F07121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4" b="10571"/>
          <a:stretch/>
        </p:blipFill>
        <p:spPr>
          <a:xfrm>
            <a:off x="991325" y="2852936"/>
            <a:ext cx="673224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9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55" y="267494"/>
            <a:ext cx="4090781" cy="762694"/>
          </a:xfrm>
        </p:spPr>
        <p:txBody>
          <a:bodyPr>
            <a:normAutofit/>
          </a:bodyPr>
          <a:lstStyle/>
          <a:p>
            <a:r>
              <a:rPr kumimoji="0" lang="de-DE" sz="2400" b="1" kern="1200" noProof="0" dirty="0">
                <a:ln w="6350"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Firmenkonzept</a:t>
            </a:r>
            <a:endParaRPr lang="de-DE" sz="2400" b="1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D6A524D-CBCD-4567-9F44-E89960399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1602478-022E-454B-8382-1DD69D5FAA73}"/>
              </a:ext>
            </a:extLst>
          </p:cNvPr>
          <p:cNvSpPr txBox="1"/>
          <p:nvPr/>
        </p:nvSpPr>
        <p:spPr>
          <a:xfrm>
            <a:off x="960952" y="1340768"/>
            <a:ext cx="76347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u="sng" dirty="0">
                <a:latin typeface="Myriad Pro" panose="020B0503030403020204" pitchFamily="34" charset="0"/>
              </a:rPr>
              <a:t>Optionale Möglichkeiten für die Firma:</a:t>
            </a:r>
          </a:p>
          <a:p>
            <a:pPr algn="just"/>
            <a:endParaRPr lang="de-DE" sz="1600" dirty="0">
              <a:latin typeface="Myriad Pro" panose="020B0503030403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de-DE" sz="1600" dirty="0">
                <a:latin typeface="Myriad Pro" panose="020B0503030403020204" pitchFamily="34" charset="0"/>
              </a:rPr>
              <a:t>Vergabe von Punkten für das Lesen von Beiträgen, Anhören von Podcasts und je trainierter Stunde.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de-DE" sz="1600" dirty="0">
              <a:latin typeface="Myriad Pro" panose="020B0503030403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de-DE" sz="1600" dirty="0">
                <a:latin typeface="Myriad Pro" panose="020B0503030403020204" pitchFamily="34" charset="0"/>
              </a:rPr>
              <a:t>Mit der Punktevergabe können Wettbewerbe ausgerufen werden, oder die Mitarbeiter mit der höchsten Punktzahl am Ende des Jahres erhalten z.B. ein besonderes Geschenk, oder einen zusätzlichen Urlaubstag.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de-DE" sz="1600" dirty="0">
              <a:latin typeface="Myriad Pro" panose="020B0503030403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de-DE" sz="1600" dirty="0">
                <a:latin typeface="Myriad Pro" panose="020B0503030403020204" pitchFamily="34" charset="0"/>
              </a:rPr>
              <a:t>Es kann nach Vorgabe auch einen Pflichtbereich geben, den der Mitarbeiter absolvieren muss. Solange er dies nicht erledigt hat, wird er bei jedem Login daran erinnert.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de-DE" sz="1600" dirty="0">
              <a:latin typeface="Myriad Pro" panose="020B0503030403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de-DE" sz="1600" dirty="0">
                <a:latin typeface="Myriad Pro" panose="020B0503030403020204" pitchFamily="34" charset="0"/>
              </a:rPr>
              <a:t>Es gibt des weiteren die Möglichkeit unterschiedliche Berechtigungen zu erstellen. So kann beispielsweise eine ausgewählte Mitarbeitergruppe auf andere Inhalte zugreifen, als andere Mitarbeiter.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de-DE" sz="1600" dirty="0">
              <a:latin typeface="Myriad Pro" panose="020B0503030403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de-DE" sz="1600" dirty="0">
                <a:latin typeface="Myriad Pro" panose="020B0503030403020204" pitchFamily="34" charset="0"/>
              </a:rPr>
              <a:t>Auf Wunsch ist es auch möglich Live-Webinare online anzubieten, so dass die Mitarbeiter direkt im Webinar Fragen stellen können.</a:t>
            </a:r>
          </a:p>
          <a:p>
            <a:pPr algn="just"/>
            <a:endParaRPr lang="de-DE" sz="1600" dirty="0">
              <a:latin typeface="Myriad Pro" panose="020B0503030403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55" y="267494"/>
            <a:ext cx="4090781" cy="762694"/>
          </a:xfrm>
        </p:spPr>
        <p:txBody>
          <a:bodyPr>
            <a:normAutofit/>
          </a:bodyPr>
          <a:lstStyle/>
          <a:p>
            <a:r>
              <a:rPr kumimoji="0" lang="de-DE" sz="2400" b="1" kern="1200" noProof="0" dirty="0">
                <a:ln w="6350"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Firmenkonzept</a:t>
            </a:r>
            <a:endParaRPr lang="de-DE" sz="2400" b="1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D6A524D-CBCD-4567-9F44-E89960399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1602478-022E-454B-8382-1DD69D5FAA73}"/>
              </a:ext>
            </a:extLst>
          </p:cNvPr>
          <p:cNvSpPr txBox="1"/>
          <p:nvPr/>
        </p:nvSpPr>
        <p:spPr>
          <a:xfrm>
            <a:off x="960952" y="1340768"/>
            <a:ext cx="76347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u="sng" dirty="0">
                <a:latin typeface="Myriad Pro" panose="020B0503030403020204" pitchFamily="34" charset="0"/>
              </a:rPr>
              <a:t>Dashboard</a:t>
            </a:r>
          </a:p>
          <a:p>
            <a:pPr algn="just"/>
            <a:endParaRPr lang="de-DE" sz="1600" dirty="0">
              <a:latin typeface="Myriad Pro" panose="020B0503030403020204" pitchFamily="34" charset="0"/>
            </a:endParaRPr>
          </a:p>
          <a:p>
            <a:pPr algn="just"/>
            <a:r>
              <a:rPr lang="de-DE" sz="1600" dirty="0">
                <a:latin typeface="Myriad Pro" panose="020B0503030403020204" pitchFamily="34" charset="0"/>
              </a:rPr>
              <a:t>Hier wird alles angezeigt, was das Mitglied absolviert hat. Das kann als Motivationsschub eingesetzt werden und jeder kann für sich selbst nach Bedarf auch Ziele stecken.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660945-CD3A-4F8E-9E57-13B875A3C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5899251" cy="36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8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e-DE" sz="2400" b="1" kern="1200" noProof="0" dirty="0">
                <a:ln w="6350"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Kosten und ROI</a:t>
            </a:r>
            <a:endParaRPr lang="de-DE" sz="2400" b="1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D6A524D-CBCD-4567-9F44-E89960399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7480BB-23E9-46EA-9A96-06149D8C7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6904318" cy="253768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1602478-022E-454B-8382-1DD69D5FAA73}"/>
              </a:ext>
            </a:extLst>
          </p:cNvPr>
          <p:cNvSpPr txBox="1"/>
          <p:nvPr/>
        </p:nvSpPr>
        <p:spPr>
          <a:xfrm>
            <a:off x="754629" y="4005183"/>
            <a:ext cx="69772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>
                <a:latin typeface="Myriad Pro" panose="020B0503030403020204" pitchFamily="34" charset="0"/>
              </a:rPr>
              <a:t>Maßnahmen im BGM haben nicht nur positive Auswirkungen auf die Gesundheit der Mitarbeiter, sondern haben auch noch einen positiven ROI (Return </a:t>
            </a:r>
            <a:r>
              <a:rPr lang="de-DE" sz="1600" dirty="0" err="1">
                <a:latin typeface="Myriad Pro" panose="020B0503030403020204" pitchFamily="34" charset="0"/>
              </a:rPr>
              <a:t>of</a:t>
            </a:r>
            <a:r>
              <a:rPr lang="de-DE" sz="1600" dirty="0">
                <a:latin typeface="Myriad Pro" panose="020B0503030403020204" pitchFamily="34" charset="0"/>
              </a:rPr>
              <a:t> </a:t>
            </a:r>
            <a:r>
              <a:rPr lang="de-DE" sz="1600" dirty="0" err="1">
                <a:latin typeface="Myriad Pro" panose="020B0503030403020204" pitchFamily="34" charset="0"/>
              </a:rPr>
              <a:t>Invest</a:t>
            </a:r>
            <a:r>
              <a:rPr lang="de-DE" sz="1600" dirty="0">
                <a:latin typeface="Myriad Pro" panose="020B0503030403020204" pitchFamily="34" charset="0"/>
              </a:rPr>
              <a:t>). Die Rechnung funktioniert hier meist über die veränderten Krankheitskosten und die Reduzierung krankheitsbedingter Fehlzeiten. Demnach liegt der ROI durch die beschriebenen Einsparungen laut verschiedener Studien im Mittelwert bei 1:2,73. Das bedeutet rechnerisch, dass mit jedem Euro, der in BGM Maßnahmen investiert wird, die Firma 2,73 Euro einspart!</a:t>
            </a:r>
          </a:p>
        </p:txBody>
      </p:sp>
    </p:spTree>
    <p:extLst>
      <p:ext uri="{BB962C8B-B14F-4D97-AF65-F5344CB8AC3E}">
        <p14:creationId xmlns:p14="http://schemas.microsoft.com/office/powerpoint/2010/main" val="2332714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e-DE" sz="2400" b="1" kern="1200" dirty="0">
                <a:ln w="6350"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Trend online</a:t>
            </a:r>
            <a:endParaRPr lang="de-DE" sz="2400" b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1D8265-BE22-46B4-AF83-50267319A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9A0E29-7D78-46EF-B94F-386B424B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de-DE" sz="1600" dirty="0">
                <a:latin typeface="Myriad Pro" panose="020B0503030403020204" pitchFamily="34" charset="0"/>
              </a:rPr>
              <a:t>Ganz klar ist die Tendenz aktuell sehr stark in Richtung Online. Unsere Vorteile bei fit-xsund BGM:</a:t>
            </a:r>
          </a:p>
          <a:p>
            <a:pPr marL="64008" indent="0">
              <a:buNone/>
            </a:pPr>
            <a:endParaRPr lang="de-DE" sz="1600" dirty="0">
              <a:latin typeface="Myriad Pro" panose="020B05030304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latin typeface="Myriad Pro" panose="020B0503030403020204" pitchFamily="34" charset="0"/>
              </a:rPr>
              <a:t>Die Mitarbeiter sind zeitlich unabhängig, auch für Schichtarbeiter geeignet.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latin typeface="Myriad Pro" panose="020B0503030403020204" pitchFamily="34" charset="0"/>
              </a:rPr>
              <a:t>Jederzeit verfügbar, unabhängig von einschränkenden Maßnahmen.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latin typeface="Myriad Pro" panose="020B0503030403020204" pitchFamily="34" charset="0"/>
              </a:rPr>
              <a:t>Ganzheitlich durch Ernährung, Bewegung, Entspannung.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latin typeface="Myriad Pro" panose="020B0503030403020204" pitchFamily="34" charset="0"/>
              </a:rPr>
              <a:t>Individualisierbar auf die Bedürfnisse der jeweiligen Firma.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latin typeface="Myriad Pro" panose="020B0503030403020204" pitchFamily="34" charset="0"/>
              </a:rPr>
              <a:t>Möglichkeit von Livevorträgen (Je nach Standort auch vor Ort).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latin typeface="Myriad Pro" panose="020B0503030403020204" pitchFamily="34" charset="0"/>
              </a:rPr>
              <a:t>Absolut flexibel im Angebot des Bewegungsbedarfs.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latin typeface="Myriad Pro" panose="020B0503030403020204" pitchFamily="34" charset="0"/>
              </a:rPr>
              <a:t>Betreuung und Begleitung durch Angebot von Programmen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600" dirty="0">
                <a:latin typeface="Myriad Pro" panose="020B0503030403020204" pitchFamily="34" charset="0"/>
              </a:rPr>
              <a:t>Kostengünstig.</a:t>
            </a:r>
          </a:p>
        </p:txBody>
      </p:sp>
      <p:pic>
        <p:nvPicPr>
          <p:cNvPr id="8" name="Grafik 7" descr="Ein Bild, das Himmel, Weg enthält.&#10;&#10;Automatisch generierte Beschreibung">
            <a:extLst>
              <a:ext uri="{FF2B5EF4-FFF2-40B4-BE49-F238E27FC236}">
                <a16:creationId xmlns:a16="http://schemas.microsoft.com/office/drawing/2014/main" id="{79E15139-9EB9-441A-B4F6-6AEBA2770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88" y="4152399"/>
            <a:ext cx="3779912" cy="2363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89176"/>
          </a:xfrm>
        </p:spPr>
        <p:txBody>
          <a:bodyPr>
            <a:normAutofit/>
          </a:bodyPr>
          <a:lstStyle/>
          <a:p>
            <a:pPr>
              <a:buClrTx/>
              <a:buFont typeface="Courier New" panose="02070309020205020404" pitchFamily="49" charset="0"/>
              <a:buChar char="o"/>
            </a:pPr>
            <a:r>
              <a:rPr lang="de-DE" sz="1600" dirty="0">
                <a:latin typeface="Myriad Pro" panose="020B0503030403020204" pitchFamily="34" charset="0"/>
              </a:rPr>
              <a:t>Kunden, Bekannte ansprechen</a:t>
            </a:r>
            <a:endParaRPr kumimoji="0" lang="de-DE" sz="1600" kern="1200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kumimoji="0" lang="de-DE" sz="1600" kern="1200" noProof="0" dirty="0">
                <a:solidFill>
                  <a:schemeClr val="tx1"/>
                </a:solidFill>
                <a:latin typeface="Myriad Pro" panose="020B0503030403020204" pitchFamily="34" charset="0"/>
              </a:rPr>
              <a:t>Wo arbeitest du?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de-DE" sz="1600" u="none" dirty="0">
                <a:latin typeface="Myriad Pro" panose="020B0503030403020204" pitchFamily="34" charset="0"/>
              </a:rPr>
              <a:t>Gibt es ein BGM in deinem Unternehmen?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de-DE" sz="1600" u="none" noProof="0" dirty="0">
                <a:latin typeface="Myriad Pro" panose="020B0503030403020204" pitchFamily="34" charset="0"/>
              </a:rPr>
              <a:t>Wer ist der ASP für BGM?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kumimoji="0" lang="de-DE" sz="1600" kern="1200" noProof="0" dirty="0">
                <a:solidFill>
                  <a:schemeClr val="tx1"/>
                </a:solidFill>
                <a:latin typeface="Myriad Pro" panose="020B0503030403020204" pitchFamily="34" charset="0"/>
              </a:rPr>
              <a:t>Firmen analysieren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kumimoji="0" lang="de-DE" sz="1600" kern="1200" noProof="0" dirty="0">
                <a:solidFill>
                  <a:schemeClr val="tx1"/>
                </a:solidFill>
                <a:latin typeface="Myriad Pro" panose="020B0503030403020204" pitchFamily="34" charset="0"/>
              </a:rPr>
              <a:t>Gründungsjahr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de-DE" sz="1600" u="none" dirty="0">
                <a:latin typeface="Myriad Pro" panose="020B0503030403020204" pitchFamily="34" charset="0"/>
              </a:rPr>
              <a:t>Anzahl Mitarbeiter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de-DE" sz="1600" noProof="0" dirty="0">
                <a:latin typeface="Myriad Pro" panose="020B0503030403020204" pitchFamily="34" charset="0"/>
              </a:rPr>
              <a:t>Aktionen für Mitarbeiter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de-DE" sz="1600" dirty="0">
                <a:latin typeface="Myriad Pro" panose="020B0503030403020204" pitchFamily="34" charset="0"/>
              </a:rPr>
              <a:t>Gibt es einen Betriebsrat</a:t>
            </a:r>
            <a:endParaRPr lang="de-DE" sz="1600" noProof="0" dirty="0">
              <a:latin typeface="Myriad Pro" panose="020B0503030403020204" pitchFamily="34" charset="0"/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de-DE" sz="1600" u="none" dirty="0">
                <a:latin typeface="Myriad Pro" panose="020B0503030403020204" pitchFamily="34" charset="0"/>
              </a:rPr>
              <a:t>Firmenphil</a:t>
            </a:r>
            <a:r>
              <a:rPr lang="de-DE" sz="1600" dirty="0">
                <a:latin typeface="Myriad Pro" panose="020B0503030403020204" pitchFamily="34" charset="0"/>
              </a:rPr>
              <a:t>osophie…</a:t>
            </a:r>
            <a:endParaRPr lang="de-DE" sz="1600" u="none" noProof="0" dirty="0"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" y="235471"/>
            <a:ext cx="8229600" cy="1104106"/>
          </a:xfrm>
        </p:spPr>
        <p:txBody>
          <a:bodyPr>
            <a:normAutofit/>
          </a:bodyPr>
          <a:lstStyle/>
          <a:p>
            <a:r>
              <a:rPr kumimoji="0" lang="de-DE" sz="2400" b="1" kern="1200" noProof="0" dirty="0">
                <a:ln w="6350"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Erste Schritte</a:t>
            </a:r>
            <a:endParaRPr lang="de-DE" sz="2400" b="1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45F134-51C3-4BE5-B575-422E8D722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469C50-1088-4869-B92C-4330AE9311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5199262" cy="29843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de-DE" sz="1600" kern="1200" noProof="0" dirty="0">
                <a:solidFill>
                  <a:schemeClr val="tx1"/>
                </a:solidFill>
                <a:latin typeface="Myriad Pro" panose="020B0503030403020204" pitchFamily="34" charset="0"/>
              </a:rPr>
              <a:t>Telefonleitfaden</a:t>
            </a:r>
          </a:p>
          <a:p>
            <a:r>
              <a:rPr lang="de-DE" sz="1600" dirty="0">
                <a:latin typeface="Myriad Pro" panose="020B0503030403020204" pitchFamily="34" charset="0"/>
              </a:rPr>
              <a:t>Login zum Demoaccount</a:t>
            </a:r>
          </a:p>
          <a:p>
            <a:r>
              <a:rPr kumimoji="0" lang="de-DE" sz="1600" kern="1200" noProof="0" dirty="0">
                <a:solidFill>
                  <a:schemeClr val="tx1"/>
                </a:solidFill>
                <a:latin typeface="Myriad Pro" panose="020B0503030403020204" pitchFamily="34" charset="0"/>
              </a:rPr>
              <a:t>Landingpage mit allen Informationen</a:t>
            </a:r>
          </a:p>
          <a:p>
            <a:endParaRPr lang="de-DE" sz="1600" dirty="0">
              <a:latin typeface="Myriad Pro" panose="020B0503030403020204" pitchFamily="34" charset="0"/>
            </a:endParaRPr>
          </a:p>
          <a:p>
            <a:endParaRPr kumimoji="0" lang="de-DE" sz="1600" kern="1200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marL="64008" indent="0">
              <a:buNone/>
            </a:pPr>
            <a:r>
              <a:rPr kumimoji="0" lang="de-DE" sz="2400" b="1" kern="1200" noProof="0" dirty="0">
                <a:solidFill>
                  <a:schemeClr val="tx1"/>
                </a:solidFill>
                <a:latin typeface="Myriad Pro" panose="020B0503030403020204" pitchFamily="34" charset="0"/>
              </a:rPr>
              <a:t>Kosten für die Firmen</a:t>
            </a:r>
          </a:p>
          <a:p>
            <a:pPr marL="64008" indent="0">
              <a:buNone/>
            </a:pPr>
            <a:endParaRPr lang="de-DE" sz="1600" b="1" dirty="0">
              <a:latin typeface="Myriad Pro" panose="020B0503030403020204" pitchFamily="34" charset="0"/>
            </a:endParaRPr>
          </a:p>
          <a:p>
            <a:pPr marL="64008" indent="0">
              <a:buNone/>
            </a:pPr>
            <a:r>
              <a:rPr kumimoji="0" lang="de-DE" sz="1600" kern="1200" noProof="0" dirty="0">
                <a:solidFill>
                  <a:schemeClr val="tx1"/>
                </a:solidFill>
                <a:latin typeface="Myriad Pro" panose="020B0503030403020204" pitchFamily="34" charset="0"/>
              </a:rPr>
              <a:t>Die Kosten für die Firmen ist abhängig von der Anzahl der Mitarbeiter, die das Angebot in Anspruch nehmen möchten.</a:t>
            </a:r>
          </a:p>
          <a:p>
            <a:pPr marL="64008" indent="0">
              <a:buNone/>
            </a:pPr>
            <a:endParaRPr lang="de-DE" sz="1600" dirty="0">
              <a:latin typeface="Myriad Pro" panose="020B0503030403020204" pitchFamily="34" charset="0"/>
            </a:endParaRPr>
          </a:p>
          <a:p>
            <a:pPr marL="64008" indent="0">
              <a:buNone/>
            </a:pPr>
            <a:r>
              <a:rPr kumimoji="0" lang="de-DE" sz="1600" kern="1200" noProof="0" dirty="0">
                <a:solidFill>
                  <a:schemeClr val="tx1"/>
                </a:solidFill>
                <a:latin typeface="Myriad Pro" panose="020B0503030403020204" pitchFamily="34" charset="0"/>
              </a:rPr>
              <a:t>Hierzu erstellt die Firma vorab eine Bedarfsanalyse einmal von der Anzahl der Mitarbeiter und des weiteren welche Angebote in Anspruch genommen werden. Die Bausteine Bewegung und Lifestyle sind separat buchbar.</a:t>
            </a:r>
          </a:p>
          <a:p>
            <a:endParaRPr lang="de-DE" sz="1600" dirty="0">
              <a:latin typeface="Myriad Pro" panose="020B0503030403020204" pitchFamily="34" charset="0"/>
            </a:endParaRPr>
          </a:p>
          <a:p>
            <a:endParaRPr kumimoji="0" lang="de-DE" sz="1600" kern="1200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endParaRPr lang="de-DE" sz="1600" dirty="0">
              <a:latin typeface="Myriad Pro" panose="020B0503030403020204" pitchFamily="34" charset="0"/>
            </a:endParaRPr>
          </a:p>
          <a:p>
            <a:pPr marL="64008" indent="0">
              <a:buNone/>
            </a:pPr>
            <a:endParaRPr kumimoji="0" lang="de-DE" sz="1600" kern="1200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8135"/>
            <a:ext cx="8229600" cy="1104106"/>
          </a:xfrm>
        </p:spPr>
        <p:txBody>
          <a:bodyPr>
            <a:normAutofit/>
          </a:bodyPr>
          <a:lstStyle/>
          <a:p>
            <a:r>
              <a:rPr kumimoji="0" lang="de-DE" sz="2400" b="1" kern="1200" noProof="0" dirty="0">
                <a:ln w="6350"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Nächster Schritt</a:t>
            </a:r>
            <a:endParaRPr lang="de-DE" sz="2400" b="1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54A9EE-79F4-46E8-BF09-DFD729B26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B54A9EE-79F4-46E8-BF09-DFD729B26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pic>
        <p:nvPicPr>
          <p:cNvPr id="10" name="Grafik 9" descr="Ein Bild, das Text, Visitenkarte, Umschlag enthält.&#10;&#10;Automatisch generierte Beschreibung">
            <a:extLst>
              <a:ext uri="{FF2B5EF4-FFF2-40B4-BE49-F238E27FC236}">
                <a16:creationId xmlns:a16="http://schemas.microsoft.com/office/drawing/2014/main" id="{99AD474C-A0C1-41C1-A262-4C73EEB7F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3" y="1484784"/>
            <a:ext cx="7812360" cy="520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9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CCED09E-6E04-4151-9C4B-4EC4E1FD4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8454F40-C2F1-44CD-AEC9-E8D907C105EE}"/>
              </a:ext>
            </a:extLst>
          </p:cNvPr>
          <p:cNvSpPr txBox="1"/>
          <p:nvPr/>
        </p:nvSpPr>
        <p:spPr>
          <a:xfrm>
            <a:off x="971600" y="664054"/>
            <a:ext cx="73448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Myriad Pro" panose="020B0503030403020204" pitchFamily="34" charset="0"/>
              </a:rPr>
              <a:t>Ganzheitliche Gesundheitsplattform fit-xsund.de</a:t>
            </a:r>
          </a:p>
          <a:p>
            <a:endParaRPr lang="de-DE" dirty="0">
              <a:latin typeface="Myriad Pro" panose="020B0503030403020204" pitchFamily="34" charset="0"/>
            </a:endParaRPr>
          </a:p>
          <a:p>
            <a:r>
              <a:rPr lang="de-DE" sz="1600" dirty="0">
                <a:latin typeface="Myriad Pro" panose="020B0503030403020204" pitchFamily="34" charset="0"/>
              </a:rPr>
              <a:t>Ernährung, Bewegung, Entspannung, Pflege Tipps, Rezepte,</a:t>
            </a:r>
          </a:p>
          <a:p>
            <a:r>
              <a:rPr lang="de-DE" sz="1600" dirty="0">
                <a:latin typeface="Myriad Pro" panose="020B0503030403020204" pitchFamily="34" charset="0"/>
              </a:rPr>
              <a:t>Forum, Live Sprechstunden, interaktiv.</a:t>
            </a:r>
          </a:p>
          <a:p>
            <a:endParaRPr lang="de-DE" sz="1600" dirty="0">
              <a:latin typeface="Myriad Pro" panose="020B0503030403020204" pitchFamily="34" charset="0"/>
            </a:endParaRPr>
          </a:p>
          <a:p>
            <a:r>
              <a:rPr lang="de-DE" sz="1600" dirty="0">
                <a:latin typeface="Myriad Pro" panose="020B0503030403020204" pitchFamily="34" charset="0"/>
              </a:rPr>
              <a:t>Content in unterschiedlichen Formaten.</a:t>
            </a:r>
          </a:p>
          <a:p>
            <a:endParaRPr lang="de-DE" sz="1600" dirty="0">
              <a:latin typeface="Myriad Pro" panose="020B0503030403020204" pitchFamily="34" charset="0"/>
            </a:endParaRPr>
          </a:p>
          <a:p>
            <a:r>
              <a:rPr lang="de-DE" sz="1600" dirty="0">
                <a:latin typeface="Myriad Pro" panose="020B0503030403020204" pitchFamily="34" charset="0"/>
              </a:rPr>
              <a:t>3 mögliche Abos Bewegung und / oder Lifestyle.</a:t>
            </a:r>
          </a:p>
          <a:p>
            <a:endParaRPr lang="de-DE" sz="1600" dirty="0">
              <a:latin typeface="Myriad Pro" panose="020B0503030403020204" pitchFamily="34" charset="0"/>
            </a:endParaRPr>
          </a:p>
          <a:p>
            <a:r>
              <a:rPr lang="de-DE" sz="1600" dirty="0">
                <a:latin typeface="Myriad Pro" panose="020B0503030403020204" pitchFamily="34" charset="0"/>
              </a:rPr>
              <a:t>Zielgruppe Endkunde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2540FBF-F5FA-4FF5-BE14-4A7711808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86" y="3426290"/>
            <a:ext cx="6138428" cy="30651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8906"/>
            <a:ext cx="8229600" cy="762694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chemeClr val="tx1"/>
                </a:solidFill>
                <a:latin typeface="Myriad Pro" panose="020B0503030403020204" pitchFamily="34" charset="0"/>
              </a:rPr>
              <a:t>fit-xsund im Rahmen des </a:t>
            </a:r>
            <a:br>
              <a:rPr lang="de-DE" sz="2000" b="1" dirty="0">
                <a:solidFill>
                  <a:schemeClr val="tx1"/>
                </a:solidFill>
                <a:latin typeface="Myriad Pro" panose="020B0503030403020204" pitchFamily="34" charset="0"/>
              </a:rPr>
            </a:br>
            <a:r>
              <a:rPr kumimoji="0" lang="de-DE" sz="2000" b="1" kern="1200" noProof="0" dirty="0">
                <a:ln w="6350"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Betrieblichen Gesundheitsmanagements</a:t>
            </a:r>
            <a:endParaRPr lang="de-DE" sz="2000" b="1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EB756B-4326-4FB6-BD73-093FE0E130AA}"/>
              </a:ext>
            </a:extLst>
          </p:cNvPr>
          <p:cNvSpPr txBox="1"/>
          <p:nvPr/>
        </p:nvSpPr>
        <p:spPr>
          <a:xfrm>
            <a:off x="949894" y="1952338"/>
            <a:ext cx="6980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de-DE" sz="1600" b="1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Harte Zielkriterien </a:t>
            </a:r>
            <a:r>
              <a:rPr lang="de-DE" sz="1600" b="0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(wie z.B. </a:t>
            </a:r>
            <a:r>
              <a:rPr lang="de-DE" sz="1600" b="0" i="0" u="none" strike="noStrike" dirty="0">
                <a:effectLst/>
                <a:latin typeface="Myriad Pro" panose="020B0503030403020204" pitchFamily="34" charset="0"/>
              </a:rPr>
              <a:t>Fluktuationsquote</a:t>
            </a:r>
            <a:r>
              <a:rPr lang="de-DE" sz="1600" b="0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, Frühberentung, Berufskrankheiten, Qualität und Produktivität, Fehlzeiten usw.)</a:t>
            </a:r>
          </a:p>
          <a:p>
            <a:pPr>
              <a:buFont typeface="+mj-lt"/>
              <a:buAutoNum type="arabicPeriod"/>
            </a:pPr>
            <a:r>
              <a:rPr lang="de-DE" sz="1600" b="1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Weiche Zielkriterien </a:t>
            </a:r>
            <a:r>
              <a:rPr lang="de-DE" sz="1600" b="0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(Wohlbefinden, Betriebsklima, </a:t>
            </a:r>
            <a:r>
              <a:rPr lang="de-DE" sz="1600" b="0" i="0" u="none" strike="noStrike" dirty="0">
                <a:effectLst/>
                <a:latin typeface="Myriad Pro" panose="020B0503030403020204" pitchFamily="34" charset="0"/>
              </a:rPr>
              <a:t>Mitarbeiterzufriedenheit</a:t>
            </a:r>
            <a:r>
              <a:rPr lang="de-DE" sz="1600" b="0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, Kreativität usw.)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CCED09E-6E04-4151-9C4B-4EC4E1FD4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6AB03EF-FDC3-4906-A2CF-305879D83516}"/>
              </a:ext>
            </a:extLst>
          </p:cNvPr>
          <p:cNvSpPr txBox="1"/>
          <p:nvPr/>
        </p:nvSpPr>
        <p:spPr>
          <a:xfrm>
            <a:off x="949893" y="1492692"/>
            <a:ext cx="6980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Welche Ziele verfolgen Firmen, wenn sie ein BGM installieren?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256C2D-B802-4C08-9630-D3D8173E2E58}"/>
              </a:ext>
            </a:extLst>
          </p:cNvPr>
          <p:cNvSpPr txBox="1"/>
          <p:nvPr/>
        </p:nvSpPr>
        <p:spPr>
          <a:xfrm>
            <a:off x="949893" y="5517232"/>
            <a:ext cx="698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Alle diese Punkte haben eine direkte und indirekte Auswirkung auf den Gewinn, den die Firma erzielt.</a:t>
            </a:r>
            <a:endParaRPr lang="de-DE" sz="1600" b="0" i="0" dirty="0">
              <a:solidFill>
                <a:srgbClr val="383838"/>
              </a:solidFill>
              <a:effectLst/>
              <a:latin typeface="Myriad Pro" panose="020B0503030403020204" pitchFamily="34" charset="0"/>
            </a:endParaRPr>
          </a:p>
        </p:txBody>
      </p:sp>
      <p:pic>
        <p:nvPicPr>
          <p:cNvPr id="9" name="Grafik 8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C5CF73BD-7DA9-44D7-80AE-425795C33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38749"/>
            <a:ext cx="4486183" cy="2526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688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04106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tx1"/>
                </a:solidFill>
                <a:latin typeface="Myriad Pro" panose="020B0503030403020204" pitchFamily="34" charset="0"/>
              </a:rPr>
              <a:t>BGM</a:t>
            </a:r>
            <a:endParaRPr lang="de-DE" sz="2400" b="1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3B412D8-9AC4-49C0-99E0-6D7504A3A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7" y="2348880"/>
            <a:ext cx="7434266" cy="338437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CCED09E-6E04-4151-9C4B-4EC4E1FD4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8CA40A-C5F2-451F-8247-BB4BE63424C3}"/>
              </a:ext>
            </a:extLst>
          </p:cNvPr>
          <p:cNvSpPr txBox="1">
            <a:spLocks/>
          </p:cNvSpPr>
          <p:nvPr/>
        </p:nvSpPr>
        <p:spPr>
          <a:xfrm>
            <a:off x="251520" y="1156552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tx1"/>
                </a:solidFill>
                <a:latin typeface="Myriad Pro" panose="020B0503030403020204" pitchFamily="34" charset="0"/>
              </a:rPr>
              <a:t>Ein gutes betriebliches Gesundheitsmanagement steht für:</a:t>
            </a:r>
          </a:p>
        </p:txBody>
      </p:sp>
    </p:spTree>
    <p:extLst>
      <p:ext uri="{BB962C8B-B14F-4D97-AF65-F5344CB8AC3E}">
        <p14:creationId xmlns:p14="http://schemas.microsoft.com/office/powerpoint/2010/main" val="234137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400" b="1" i="0" dirty="0">
                <a:solidFill>
                  <a:srgbClr val="303030"/>
                </a:solidFill>
                <a:effectLst/>
                <a:latin typeface="Myriad Pro" panose="020B0503030403020204" pitchFamily="34" charset="0"/>
              </a:rPr>
              <a:t>Der Fehlzeiten-Report 2021 </a:t>
            </a:r>
            <a:br>
              <a:rPr lang="de-DE" sz="2400" b="1" i="0" dirty="0">
                <a:solidFill>
                  <a:srgbClr val="303030"/>
                </a:solidFill>
                <a:effectLst/>
                <a:latin typeface="Myriad Pro" panose="020B0503030403020204" pitchFamily="34" charset="0"/>
              </a:rPr>
            </a:br>
            <a:r>
              <a:rPr lang="de-DE" sz="2400" b="1" i="0" dirty="0">
                <a:solidFill>
                  <a:srgbClr val="303030"/>
                </a:solidFill>
                <a:effectLst/>
                <a:latin typeface="Myriad Pro" panose="020B0503030403020204" pitchFamily="34" charset="0"/>
              </a:rPr>
              <a:t>für AOK-Mitglieder</a:t>
            </a:r>
          </a:p>
        </p:txBody>
      </p:sp>
      <p:pic>
        <p:nvPicPr>
          <p:cNvPr id="11" name="Inhaltsplatzhalter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C078BAAB-AF31-4D8E-91D5-3628AA7EF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988840"/>
            <a:ext cx="7272808" cy="4286169"/>
          </a:xfr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38A327B-AB15-4CF5-85E1-C355ACE9E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9404"/>
            <a:ext cx="8229600" cy="1104106"/>
          </a:xfrm>
        </p:spPr>
        <p:txBody>
          <a:bodyPr>
            <a:normAutofit/>
          </a:bodyPr>
          <a:lstStyle/>
          <a:p>
            <a:pPr algn="l"/>
            <a:r>
              <a:rPr lang="de-DE" sz="2400" b="1" i="0" dirty="0">
                <a:solidFill>
                  <a:srgbClr val="303030"/>
                </a:solidFill>
                <a:effectLst/>
                <a:latin typeface="Myriad Pro" panose="020B0503030403020204" pitchFamily="34" charset="0"/>
              </a:rPr>
              <a:t>Gesundheitsreport 2020</a:t>
            </a:r>
            <a:br>
              <a:rPr lang="de-DE" sz="2400" b="1" i="0" dirty="0">
                <a:solidFill>
                  <a:srgbClr val="303030"/>
                </a:solidFill>
                <a:effectLst/>
                <a:latin typeface="Myriad Pro" panose="020B0503030403020204" pitchFamily="34" charset="0"/>
              </a:rPr>
            </a:br>
            <a:r>
              <a:rPr lang="de-DE" sz="2400" b="1" i="0" dirty="0">
                <a:solidFill>
                  <a:srgbClr val="303030"/>
                </a:solidFill>
                <a:effectLst/>
                <a:latin typeface="Myriad Pro" panose="020B0503030403020204" pitchFamily="34" charset="0"/>
              </a:rPr>
              <a:t>für DAK-Mitglieder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38A327B-AB15-4CF5-85E1-C355ACE9E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pic>
        <p:nvPicPr>
          <p:cNvPr id="4" name="Grafik 3" descr="Ein Bild, das Text, Zeitung, Screenshot enthält.&#10;&#10;Automatisch generierte Beschreibung">
            <a:extLst>
              <a:ext uri="{FF2B5EF4-FFF2-40B4-BE49-F238E27FC236}">
                <a16:creationId xmlns:a16="http://schemas.microsoft.com/office/drawing/2014/main" id="{971D8431-0241-4512-B2A3-44E2828B2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7269859" cy="37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6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5323"/>
            <a:ext cx="5400600" cy="804046"/>
          </a:xfrm>
        </p:spPr>
        <p:txBody>
          <a:bodyPr>
            <a:normAutofit fontScale="90000"/>
          </a:bodyPr>
          <a:lstStyle/>
          <a:p>
            <a:pPr algn="l"/>
            <a:r>
              <a:rPr lang="de-DE" sz="2400" b="1" i="0" dirty="0"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Krankheitskosten für Unternehmen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38A327B-AB15-4CF5-85E1-C355ACE9E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DA07AE2-C82A-41B9-A4A1-8F8D6B977A79}"/>
              </a:ext>
            </a:extLst>
          </p:cNvPr>
          <p:cNvSpPr txBox="1"/>
          <p:nvPr/>
        </p:nvSpPr>
        <p:spPr>
          <a:xfrm>
            <a:off x="669893" y="1088549"/>
            <a:ext cx="79208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>
                <a:solidFill>
                  <a:srgbClr val="000000"/>
                </a:solidFill>
                <a:effectLst/>
                <a:latin typeface="National2"/>
              </a:rPr>
              <a:t>130 Milliarden Euro pro Jahr: Deutschlands Unternehmen kostet die Abwesenheit der eigenen Mittarbeiter durch Krankheit eine gigantische Summe</a:t>
            </a:r>
          </a:p>
          <a:p>
            <a:pPr algn="l"/>
            <a:endParaRPr lang="de-DE" dirty="0">
              <a:solidFill>
                <a:srgbClr val="000000"/>
              </a:solidFill>
              <a:latin typeface="National2"/>
            </a:endParaRPr>
          </a:p>
          <a:p>
            <a:pPr algn="l"/>
            <a:r>
              <a:rPr lang="de-DE" b="0" i="0" dirty="0">
                <a:solidFill>
                  <a:srgbClr val="000000"/>
                </a:solidFill>
                <a:effectLst/>
                <a:latin typeface="FreightTextPro"/>
              </a:rPr>
              <a:t>In deutschen Unternehmen entstehen </a:t>
            </a:r>
            <a:r>
              <a:rPr lang="de-DE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FreightTextPro"/>
              </a:rPr>
              <a:t>pro Jahr rund 130 Milliarden Euro</a:t>
            </a:r>
            <a:r>
              <a:rPr lang="de-DE" b="0" i="0" dirty="0">
                <a:solidFill>
                  <a:srgbClr val="000000"/>
                </a:solidFill>
                <a:effectLst/>
                <a:latin typeface="FreightTextPro"/>
              </a:rPr>
              <a:t> Kosten durch Erkrankungen der Mitarbeiter. Zwei Drittel dieser Summe fallen laut der Studie jedoch nicht durch krankheitsbedingte Fehlzeiten der Mitarbeiter an, sondern dadurch, dass Mitarbeiter trotz Krankheit am Arbeitsplatz erscheinen: "</a:t>
            </a:r>
            <a:r>
              <a:rPr lang="de-DE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FreightTextPro"/>
              </a:rPr>
              <a:t>Präsentismus</a:t>
            </a:r>
            <a:r>
              <a:rPr lang="de-DE" b="0" i="0" dirty="0">
                <a:solidFill>
                  <a:srgbClr val="000000"/>
                </a:solidFill>
                <a:effectLst/>
                <a:latin typeface="FreightTextPro"/>
              </a:rPr>
              <a:t>", verursache </a:t>
            </a:r>
            <a:r>
              <a:rPr lang="de-DE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FreightTextPro"/>
              </a:rPr>
              <a:t>doppelt so hohe Kosten </a:t>
            </a:r>
            <a:r>
              <a:rPr lang="de-DE" b="0" i="0" dirty="0">
                <a:solidFill>
                  <a:srgbClr val="000000"/>
                </a:solidFill>
                <a:effectLst/>
                <a:latin typeface="FreightTextPro"/>
              </a:rPr>
              <a:t>wie eine krankheitsbedingte Abwesenheit am Arbeitsplatz.</a:t>
            </a:r>
          </a:p>
          <a:p>
            <a:pPr algn="l"/>
            <a:r>
              <a:rPr lang="de-DE" b="0" i="0" dirty="0">
                <a:solidFill>
                  <a:srgbClr val="000000"/>
                </a:solidFill>
                <a:effectLst/>
                <a:latin typeface="FreightTextPro"/>
              </a:rPr>
              <a:t>Der durch </a:t>
            </a:r>
            <a:r>
              <a:rPr lang="de-DE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FreightTextPro"/>
              </a:rPr>
              <a:t>reine Fehlzeiten </a:t>
            </a:r>
            <a:r>
              <a:rPr lang="de-DE" b="0" i="0" dirty="0">
                <a:solidFill>
                  <a:srgbClr val="000000"/>
                </a:solidFill>
                <a:effectLst/>
                <a:latin typeface="FreightTextPro"/>
              </a:rPr>
              <a:t>bedingte Betrag von rund </a:t>
            </a:r>
            <a:r>
              <a:rPr lang="de-DE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FreightTextPro"/>
              </a:rPr>
              <a:t>1200 Euro pro Mitarbeiter und Jahr</a:t>
            </a:r>
            <a:r>
              <a:rPr lang="de-DE" b="0" i="0" dirty="0">
                <a:solidFill>
                  <a:srgbClr val="000000"/>
                </a:solidFill>
                <a:effectLst/>
                <a:latin typeface="FreightTextPro"/>
              </a:rPr>
              <a:t> erfasse nur rund ein Drittel der Kosten, die tatsächlich in deutschen Unternehmen durch Krankheit anfallen, der erheblich höhere Teil - </a:t>
            </a:r>
            <a:r>
              <a:rPr lang="de-DE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FreightTextPro"/>
              </a:rPr>
              <a:t>knapp 2400 Euro pro Kopf und Jahr </a:t>
            </a:r>
            <a:r>
              <a:rPr lang="de-DE" b="0" i="0" dirty="0">
                <a:solidFill>
                  <a:srgbClr val="000000"/>
                </a:solidFill>
                <a:effectLst/>
                <a:latin typeface="FreightTextPro"/>
              </a:rPr>
              <a:t>- entstehe dadurch, dass Arbeitnehmer </a:t>
            </a:r>
            <a:r>
              <a:rPr lang="de-DE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FreightTextPro"/>
              </a:rPr>
              <a:t>trotz Krankheit </a:t>
            </a:r>
            <a:r>
              <a:rPr lang="de-DE" b="0" i="0" dirty="0">
                <a:solidFill>
                  <a:srgbClr val="000000"/>
                </a:solidFill>
                <a:effectLst/>
                <a:latin typeface="FreightTextPro"/>
              </a:rPr>
              <a:t>am Arbeitsplatz erscheinen. Ihre eingeschränkte Einsatzfähigkeit vermindere die Arbeitsqualität, erhöhe die Fehleranfälligkeit und die Anzahl von Unfällen. Eine Verzögerung der Genesung könne zudem zu chronischer Erkrankung und Burn-out führen.</a:t>
            </a:r>
          </a:p>
          <a:p>
            <a:pPr algn="l"/>
            <a:r>
              <a:rPr lang="de-DE" b="0" i="0" dirty="0">
                <a:solidFill>
                  <a:srgbClr val="000000"/>
                </a:solidFill>
                <a:effectLst/>
                <a:latin typeface="FreightTextPro"/>
              </a:rPr>
              <a:t>Für den Arbeitgeber steigen damit die krankheitsbedingten Kosten auf insgesamt 3600 Euro jährlich pro Arbeitnehmer.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42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65904"/>
            <a:ext cx="6275040" cy="804046"/>
          </a:xfrm>
        </p:spPr>
        <p:txBody>
          <a:bodyPr>
            <a:noAutofit/>
          </a:bodyPr>
          <a:lstStyle/>
          <a:p>
            <a:r>
              <a:rPr lang="de-DE" sz="2400" b="1" i="0" dirty="0"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Bundesanstalt für Arbeitsschutz und Arbeitsmedizin 2019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38A327B-AB15-4CF5-85E1-C355ACE9E7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712840E-C363-4C65-87AE-45BA64B6B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09712"/>
            <a:ext cx="7344816" cy="52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5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de-DE" sz="2400" b="1" kern="1200" noProof="0" dirty="0">
                <a:ln w="6350">
                  <a:noFill/>
                </a:ln>
                <a:solidFill>
                  <a:schemeClr val="tx1"/>
                </a:solidFill>
                <a:effectLst/>
                <a:latin typeface="Myriad Pro" panose="020B0503030403020204" pitchFamily="34" charset="0"/>
              </a:rPr>
              <a:t>Firmenkonzept – was bieten wir</a:t>
            </a:r>
            <a:endParaRPr lang="de-DE" sz="2400" b="1" noProof="0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EB756B-4326-4FB6-BD73-093FE0E130AA}"/>
              </a:ext>
            </a:extLst>
          </p:cNvPr>
          <p:cNvSpPr txBox="1"/>
          <p:nvPr/>
        </p:nvSpPr>
        <p:spPr>
          <a:xfrm>
            <a:off x="971600" y="1371600"/>
            <a:ext cx="6980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Die Inhalte von fit-xsund werden für Firmen auf einer separaten Plattform für die Mitarbeiter zur Verfügung gestellt.</a:t>
            </a:r>
          </a:p>
          <a:p>
            <a:pPr algn="l"/>
            <a:endParaRPr lang="de-DE" sz="1600" dirty="0">
              <a:solidFill>
                <a:srgbClr val="383838"/>
              </a:solidFill>
              <a:latin typeface="Myriad Pro" panose="020B0503030403020204" pitchFamily="34" charset="0"/>
            </a:endParaRPr>
          </a:p>
          <a:p>
            <a:pPr algn="l"/>
            <a:r>
              <a:rPr lang="de-DE" sz="1600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Die Mitarbeiter erhalten einen speziellen Login.</a:t>
            </a:r>
          </a:p>
          <a:p>
            <a:pPr algn="l"/>
            <a:endParaRPr lang="de-DE" sz="1600" dirty="0">
              <a:solidFill>
                <a:srgbClr val="383838"/>
              </a:solidFill>
              <a:latin typeface="Myriad Pro" panose="020B0503030403020204" pitchFamily="34" charset="0"/>
            </a:endParaRPr>
          </a:p>
          <a:p>
            <a:pPr algn="l"/>
            <a:r>
              <a:rPr lang="de-DE" sz="1600" i="0" dirty="0">
                <a:solidFill>
                  <a:srgbClr val="383838"/>
                </a:solidFill>
                <a:effectLst/>
                <a:latin typeface="Myriad Pro" panose="020B0503030403020204" pitchFamily="34" charset="0"/>
              </a:rPr>
              <a:t>Die Plattform wird für die jeweiligen Firmen personalisiert nach Wunsch mit Logo, eigenen Texten, Begrüßung auf der Startseite, Video…</a:t>
            </a:r>
          </a:p>
          <a:p>
            <a:pPr algn="l"/>
            <a:endParaRPr lang="de-DE" sz="1600" dirty="0">
              <a:solidFill>
                <a:srgbClr val="383838"/>
              </a:solidFill>
              <a:latin typeface="Myriad Pro" panose="020B0503030403020204" pitchFamily="34" charset="0"/>
            </a:endParaRPr>
          </a:p>
          <a:p>
            <a:pPr algn="l"/>
            <a:r>
              <a:rPr lang="de-DE" sz="1600" dirty="0">
                <a:solidFill>
                  <a:srgbClr val="383838"/>
                </a:solidFill>
                <a:latin typeface="Myriad Pro" panose="020B0503030403020204" pitchFamily="34" charset="0"/>
              </a:rPr>
              <a:t>Für jede Firma wird ein eigener Server bereitgestellt, so dass der Datenschutz zu 100% gewährleistet wird.</a:t>
            </a:r>
            <a:endParaRPr lang="de-DE" sz="1600" i="0" dirty="0">
              <a:solidFill>
                <a:srgbClr val="383838"/>
              </a:solidFill>
              <a:effectLst/>
              <a:latin typeface="Myriad Pro" panose="020B050303040302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CCED09E-6E04-4151-9C4B-4EC4E1FD4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6142"/>
            <a:ext cx="1858533" cy="804046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AB263FA6-3C4F-48F6-B1FE-8965187854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/>
          <a:stretch/>
        </p:blipFill>
        <p:spPr>
          <a:xfrm>
            <a:off x="971600" y="3959935"/>
            <a:ext cx="7074532" cy="231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00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PropPres_TP10220213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37696D9D1D95EC45A9440548E782419D04008C4669C20C93454ABB50E332FADBDDBE" ma:contentTypeVersion="55" ma:contentTypeDescription="Create a new document." ma:contentTypeScope="" ma:versionID="0862fa1d3c98dca9116b8c2bbf050b2c">
  <xsd:schema xmlns:xsd="http://www.w3.org/2001/XMLSchema" xmlns:xs="http://www.w3.org/2001/XMLSchema" xmlns:p="http://schemas.microsoft.com/office/2006/metadata/properties" xmlns:ns2="f105ad54-119a-4495-aa55-0e28b6b4ad2f" xmlns:ns3="c7af2036-029c-470e-8042-297c68a41472" targetNamespace="http://schemas.microsoft.com/office/2006/metadata/properties" ma:root="true" ma:fieldsID="efcf89ea05a71204977c7c6a0a118372" ns2:_="" ns3:_="">
    <xsd:import namespace="f105ad54-119a-4495-aa55-0e28b6b4ad2f"/>
    <xsd:import namespace="c7af2036-029c-470e-8042-297c68a4147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5ad54-119a-4495-aa55-0e28b6b4ad2f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fcc66ca1-c804-4edc-95c8-efd5040409e2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77ED1C39-458B-43CB-92CF-2BB5034D6716}" ma:internalName="CSXSubmissionMarket" ma:readOnly="false" ma:showField="MarketName" ma:web="f105ad54-119a-4495-aa55-0e28b6b4ad2f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6cd481e8-ffbe-48c6-a0d2-a06a66f62d0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8E76E2C-5BED-4E0E-9D91-D053B66F5ED2}" ma:internalName="InProjectListLookup" ma:readOnly="true" ma:showField="InProjectLis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49953ee0-cdd8-4a42-ac76-36ba2a8fee2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8E76E2C-5BED-4E0E-9D91-D053B66F5ED2}" ma:internalName="LastCompleteVersionLookup" ma:readOnly="true" ma:showField="LastComplete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8E76E2C-5BED-4E0E-9D91-D053B66F5ED2}" ma:internalName="LastPreviewErrorLookup" ma:readOnly="true" ma:showField="LastPreview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8E76E2C-5BED-4E0E-9D91-D053B66F5ED2}" ma:internalName="LastPreviewResultLookup" ma:readOnly="true" ma:showField="LastPreview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8E76E2C-5BED-4E0E-9D91-D053B66F5ED2}" ma:internalName="LastPreviewAttemptDateLookup" ma:readOnly="true" ma:showField="LastPreview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8E76E2C-5BED-4E0E-9D91-D053B66F5ED2}" ma:internalName="LastPreviewedByLookup" ma:readOnly="true" ma:showField="LastPreview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8E76E2C-5BED-4E0E-9D91-D053B66F5ED2}" ma:internalName="LastPreviewTimeLookup" ma:readOnly="true" ma:showField="LastPreview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8E76E2C-5BED-4E0E-9D91-D053B66F5ED2}" ma:internalName="LastPreviewVersionLookup" ma:readOnly="true" ma:showField="LastPreview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8E76E2C-5BED-4E0E-9D91-D053B66F5ED2}" ma:internalName="LastPublishErrorLookup" ma:readOnly="true" ma:showField="LastPublishError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8E76E2C-5BED-4E0E-9D91-D053B66F5ED2}" ma:internalName="LastPublishResultLookup" ma:readOnly="true" ma:showField="LastPublishResult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8E76E2C-5BED-4E0E-9D91-D053B66F5ED2}" ma:internalName="LastPublishAttemptDateLookup" ma:readOnly="true" ma:showField="LastPublishAttemptDat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8E76E2C-5BED-4E0E-9D91-D053B66F5ED2}" ma:internalName="LastPublishedByLookup" ma:readOnly="true" ma:showField="LastPublishedBy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8E76E2C-5BED-4E0E-9D91-D053B66F5ED2}" ma:internalName="LastPublishTimeLookup" ma:readOnly="true" ma:showField="LastPublishTi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8E76E2C-5BED-4E0E-9D91-D053B66F5ED2}" ma:internalName="LastPublishVersionLookup" ma:readOnly="true" ma:showField="LastPublishVersion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F611A6F9-FC3A-482F-805C-5B55AA6502C0}" ma:internalName="LocLastLocAttemptVersionLookup" ma:readOnly="false" ma:showField="LastLocAttemptVersion" ma:web="f105ad54-119a-4495-aa55-0e28b6b4ad2f">
      <xsd:simpleType>
        <xsd:restriction base="dms:Lookup"/>
      </xsd:simpleType>
    </xsd:element>
    <xsd:element name="LocLastLocAttemptVersionTypeLookup" ma:index="72" nillable="true" ma:displayName="Loc Last Loc Attempt Version Type" ma:default="" ma:list="{F611A6F9-FC3A-482F-805C-5B55AA6502C0}" ma:internalName="LocLastLocAttemptVersionTypeLookup" ma:readOnly="true" ma:showField="LastLocAttemptVersionType" ma:web="f105ad54-119a-4495-aa55-0e28b6b4ad2f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F611A6F9-FC3A-482F-805C-5B55AA6502C0}" ma:internalName="LocNewPublishedVersionLookup" ma:readOnly="true" ma:showField="NewPublishedVersion" ma:web="f105ad54-119a-4495-aa55-0e28b6b4ad2f">
      <xsd:simpleType>
        <xsd:restriction base="dms:Lookup"/>
      </xsd:simpleType>
    </xsd:element>
    <xsd:element name="LocOverallHandbackStatusLookup" ma:index="76" nillable="true" ma:displayName="Loc Overall Handback Status" ma:default="" ma:list="{F611A6F9-FC3A-482F-805C-5B55AA6502C0}" ma:internalName="LocOverallHandbackStatusLookup" ma:readOnly="true" ma:showField="OverallHandbackStatus" ma:web="f105ad54-119a-4495-aa55-0e28b6b4ad2f">
      <xsd:simpleType>
        <xsd:restriction base="dms:Lookup"/>
      </xsd:simpleType>
    </xsd:element>
    <xsd:element name="LocOverallLocStatusLookup" ma:index="77" nillable="true" ma:displayName="Loc Overall Localize Status" ma:default="" ma:list="{F611A6F9-FC3A-482F-805C-5B55AA6502C0}" ma:internalName="LocOverallLocStatusLookup" ma:readOnly="true" ma:showField="OverallLocStatus" ma:web="f105ad54-119a-4495-aa55-0e28b6b4ad2f">
      <xsd:simpleType>
        <xsd:restriction base="dms:Lookup"/>
      </xsd:simpleType>
    </xsd:element>
    <xsd:element name="LocOverallPreviewStatusLookup" ma:index="78" nillable="true" ma:displayName="Loc Overall Preview Status" ma:default="" ma:list="{F611A6F9-FC3A-482F-805C-5B55AA6502C0}" ma:internalName="LocOverallPreviewStatusLookup" ma:readOnly="true" ma:showField="OverallPreviewStatus" ma:web="f105ad54-119a-4495-aa55-0e28b6b4ad2f">
      <xsd:simpleType>
        <xsd:restriction base="dms:Lookup"/>
      </xsd:simpleType>
    </xsd:element>
    <xsd:element name="LocOverallPublishStatusLookup" ma:index="79" nillable="true" ma:displayName="Loc Overall Publish Status" ma:default="" ma:list="{F611A6F9-FC3A-482F-805C-5B55AA6502C0}" ma:internalName="LocOverallPublishStatusLookup" ma:readOnly="true" ma:showField="OverallPublishStatus" ma:web="f105ad54-119a-4495-aa55-0e28b6b4ad2f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F611A6F9-FC3A-482F-805C-5B55AA6502C0}" ma:internalName="LocProcessedForHandoffsLookup" ma:readOnly="true" ma:showField="ProcessedForHandoffs" ma:web="f105ad54-119a-4495-aa55-0e28b6b4ad2f">
      <xsd:simpleType>
        <xsd:restriction base="dms:Lookup"/>
      </xsd:simpleType>
    </xsd:element>
    <xsd:element name="LocProcessedForMarketsLookup" ma:index="82" nillable="true" ma:displayName="Loc Processed For Markets" ma:default="" ma:list="{F611A6F9-FC3A-482F-805C-5B55AA6502C0}" ma:internalName="LocProcessedForMarketsLookup" ma:readOnly="true" ma:showField="ProcessedForMarkets" ma:web="f105ad54-119a-4495-aa55-0e28b6b4ad2f">
      <xsd:simpleType>
        <xsd:restriction base="dms:Lookup"/>
      </xsd:simpleType>
    </xsd:element>
    <xsd:element name="LocPublishedDependentAssetsLookup" ma:index="83" nillable="true" ma:displayName="Loc Published Dependent Assets" ma:default="" ma:list="{F611A6F9-FC3A-482F-805C-5B55AA6502C0}" ma:internalName="LocPublishedDependentAssetsLookup" ma:readOnly="true" ma:showField="PublishedDependentAssets" ma:web="f105ad54-119a-4495-aa55-0e28b6b4ad2f">
      <xsd:simpleType>
        <xsd:restriction base="dms:Lookup"/>
      </xsd:simpleType>
    </xsd:element>
    <xsd:element name="LocPublishedLinkedAssetsLookup" ma:index="84" nillable="true" ma:displayName="Loc Published Linked Assets" ma:default="" ma:list="{F611A6F9-FC3A-482F-805C-5B55AA6502C0}" ma:internalName="LocPublishedLinkedAssetsLookup" ma:readOnly="true" ma:showField="PublishedLinkedAssets" ma:web="f105ad54-119a-4495-aa55-0e28b6b4ad2f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e3ccb7f3-e095-4e60-89e4-99358a9e407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77ED1C39-458B-43CB-92CF-2BB5034D6716}" ma:internalName="Markets" ma:readOnly="false" ma:showField="MarketName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8E76E2C-5BED-4E0E-9D91-D053B66F5ED2}" ma:internalName="NumOfRatingsLookup" ma:readOnly="true" ma:showField="NumOfRating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8E76E2C-5BED-4E0E-9D91-D053B66F5ED2}" ma:internalName="PublishStatusLookup" ma:readOnly="false" ma:showField="PublishStatus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faf1e1af-89ff-457d-b189-64e47bbed779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4d3419f-9772-4c8d-a0a0-05446c45e95f}" ma:internalName="TaxCatchAll" ma:showField="CatchAllData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4d3419f-9772-4c8d-a0a0-05446c45e95f}" ma:internalName="TaxCatchAllLabel" ma:readOnly="true" ma:showField="CatchAllDataLabel" ma:web="f105ad54-119a-4495-aa55-0e28b6b4ad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f2036-029c-470e-8042-297c68a4147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f105ad54-119a-4495-aa55-0e28b6b4ad2f">english</DirectSourceMarket>
    <ApprovalStatus xmlns="f105ad54-119a-4495-aa55-0e28b6b4ad2f">In Progress</ApprovalStatus>
    <MarketSpecific xmlns="f105ad54-119a-4495-aa55-0e28b6b4ad2f" xsi:nil="true"/>
    <PrimaryImageGen xmlns="f105ad54-119a-4495-aa55-0e28b6b4ad2f">true</PrimaryImageGen>
    <ThumbnailAssetId xmlns="f105ad54-119a-4495-aa55-0e28b6b4ad2f" xsi:nil="true"/>
    <NumericId xmlns="f105ad54-119a-4495-aa55-0e28b6b4ad2f">-1</NumericId>
    <TPFriendlyName xmlns="f105ad54-119a-4495-aa55-0e28b6b4ad2f">Sales proposal presentation</TPFriendlyName>
    <BusinessGroup xmlns="f105ad54-119a-4495-aa55-0e28b6b4ad2f" xsi:nil="true"/>
    <APEditor xmlns="f105ad54-119a-4495-aa55-0e28b6b4ad2f">
      <UserInfo>
        <DisplayName>REDMOND\v-luannv</DisplayName>
        <AccountId>179</AccountId>
        <AccountType/>
      </UserInfo>
    </APEditor>
    <SourceTitle xmlns="f105ad54-119a-4495-aa55-0e28b6b4ad2f">Sales proposal presentation</SourceTitle>
    <OpenTemplate xmlns="f105ad54-119a-4495-aa55-0e28b6b4ad2f">true</OpenTemplate>
    <UALocComments xmlns="f105ad54-119a-4495-aa55-0e28b6b4ad2f" xsi:nil="true"/>
    <ParentAssetId xmlns="f105ad54-119a-4495-aa55-0e28b6b4ad2f" xsi:nil="true"/>
    <IntlLangReviewDate xmlns="f105ad54-119a-4495-aa55-0e28b6b4ad2f" xsi:nil="true"/>
    <PublishStatusLookup xmlns="f105ad54-119a-4495-aa55-0e28b6b4ad2f">
      <Value>88919</Value>
      <Value>519740</Value>
    </PublishStatusLookup>
    <MachineTranslated xmlns="f105ad54-119a-4495-aa55-0e28b6b4ad2f" xsi:nil="true"/>
    <OriginalSourceMarket xmlns="f105ad54-119a-4495-aa55-0e28b6b4ad2f">english</OriginalSourceMarket>
    <TPInstallLocation xmlns="f105ad54-119a-4495-aa55-0e28b6b4ad2f">{My Templates}</TPInstallLocation>
    <APDescription xmlns="f105ad54-119a-4495-aa55-0e28b6b4ad2f" xsi:nil="true"/>
    <ContentItem xmlns="f105ad54-119a-4495-aa55-0e28b6b4ad2f" xsi:nil="true"/>
    <ClipArtFilename xmlns="f105ad54-119a-4495-aa55-0e28b6b4ad2f" xsi:nil="true"/>
    <APAuthor xmlns="f105ad54-119a-4495-aa55-0e28b6b4ad2f">
      <UserInfo>
        <DisplayName>REDMOND\cynvey</DisplayName>
        <AccountId>305</AccountId>
        <AccountType/>
      </UserInfo>
    </APAuthor>
    <TPAppVersion xmlns="f105ad54-119a-4495-aa55-0e28b6b4ad2f">12</TPAppVersion>
    <TPCommandLine xmlns="f105ad54-119a-4495-aa55-0e28b6b4ad2f">{PP} /n {FilePath}</TPCommandLine>
    <EditorialStatus xmlns="f105ad54-119a-4495-aa55-0e28b6b4ad2f" xsi:nil="true"/>
    <PublishTargets xmlns="f105ad54-119a-4495-aa55-0e28b6b4ad2f">OfficeOnline</PublishTargets>
    <TPLaunchHelpLinkType xmlns="f105ad54-119a-4495-aa55-0e28b6b4ad2f">Template</TPLaunchHelpLinkType>
    <LastModifiedDateTime xmlns="f105ad54-119a-4495-aa55-0e28b6b4ad2f" xsi:nil="true"/>
    <TimesCloned xmlns="f105ad54-119a-4495-aa55-0e28b6b4ad2f" xsi:nil="true"/>
    <Provider xmlns="f105ad54-119a-4495-aa55-0e28b6b4ad2f">EY006220130</Provider>
    <AssetStart xmlns="f105ad54-119a-4495-aa55-0e28b6b4ad2f">2009-06-17T13:44:00+00:00</AssetStart>
    <LastHandOff xmlns="f105ad54-119a-4495-aa55-0e28b6b4ad2f" xsi:nil="true"/>
    <AcquiredFrom xmlns="f105ad54-119a-4495-aa55-0e28b6b4ad2f" xsi:nil="true"/>
    <TPClientViewer xmlns="f105ad54-119a-4495-aa55-0e28b6b4ad2f">Microsoft Office PowerPoint</TPClientViewer>
    <ArtSampleDocs xmlns="f105ad54-119a-4495-aa55-0e28b6b4ad2f" xsi:nil="true"/>
    <UACurrentWords xmlns="f105ad54-119a-4495-aa55-0e28b6b4ad2f">0</UACurrentWords>
    <UALocRecommendation xmlns="f105ad54-119a-4495-aa55-0e28b6b4ad2f">Localize</UALocRecommendation>
    <IsDeleted xmlns="f105ad54-119a-4495-aa55-0e28b6b4ad2f">false</IsDeleted>
    <ShowIn xmlns="f105ad54-119a-4495-aa55-0e28b6b4ad2f" xsi:nil="true"/>
    <UANotes xmlns="f105ad54-119a-4495-aa55-0e28b6b4ad2f" xsi:nil="true"/>
    <TemplateStatus xmlns="f105ad54-119a-4495-aa55-0e28b6b4ad2f" xsi:nil="true"/>
    <VoteCount xmlns="f105ad54-119a-4495-aa55-0e28b6b4ad2f" xsi:nil="true"/>
    <CSXHash xmlns="f105ad54-119a-4495-aa55-0e28b6b4ad2f" xsi:nil="true"/>
    <AssetExpire xmlns="f105ad54-119a-4495-aa55-0e28b6b4ad2f">2100-01-01T00:00:00+00:00</AssetExpire>
    <DSATActionTaken xmlns="f105ad54-119a-4495-aa55-0e28b6b4ad2f" xsi:nil="true"/>
    <CSXSubmissionMarket xmlns="f105ad54-119a-4495-aa55-0e28b6b4ad2f" xsi:nil="true"/>
    <TPExecutable xmlns="f105ad54-119a-4495-aa55-0e28b6b4ad2f" xsi:nil="true"/>
    <SubmitterId xmlns="f105ad54-119a-4495-aa55-0e28b6b4ad2f" xsi:nil="true"/>
    <AssetType xmlns="f105ad54-119a-4495-aa55-0e28b6b4ad2f">TP</AssetType>
    <CSXUpdate xmlns="f105ad54-119a-4495-aa55-0e28b6b4ad2f">false</CSXUpdate>
    <BugNumber xmlns="f105ad54-119a-4495-aa55-0e28b6b4ad2f" xsi:nil="true"/>
    <ApprovalLog xmlns="f105ad54-119a-4495-aa55-0e28b6b4ad2f" xsi:nil="true"/>
    <CSXSubmissionDate xmlns="f105ad54-119a-4495-aa55-0e28b6b4ad2f" xsi:nil="true"/>
    <Milestone xmlns="f105ad54-119a-4495-aa55-0e28b6b4ad2f" xsi:nil="true"/>
    <OriginAsset xmlns="f105ad54-119a-4495-aa55-0e28b6b4ad2f" xsi:nil="true"/>
    <TPComponent xmlns="f105ad54-119a-4495-aa55-0e28b6b4ad2f">PPTFiles</TPComponent>
    <AssetId xmlns="f105ad54-119a-4495-aa55-0e28b6b4ad2f">TP010220213</AssetId>
    <TPApplication xmlns="f105ad54-119a-4495-aa55-0e28b6b4ad2f">PowerPoint</TPApplication>
    <TPLaunchHelpLink xmlns="f105ad54-119a-4495-aa55-0e28b6b4ad2f" xsi:nil="true"/>
    <IntlLocPriority xmlns="f105ad54-119a-4495-aa55-0e28b6b4ad2f" xsi:nil="true"/>
    <PlannedPubDate xmlns="f105ad54-119a-4495-aa55-0e28b6b4ad2f" xsi:nil="true"/>
    <IntlLangReviewer xmlns="f105ad54-119a-4495-aa55-0e28b6b4ad2f" xsi:nil="true"/>
    <CrawlForDependencies xmlns="f105ad54-119a-4495-aa55-0e28b6b4ad2f">false</CrawlForDependencies>
    <HandoffToMSDN xmlns="f105ad54-119a-4495-aa55-0e28b6b4ad2f" xsi:nil="true"/>
    <TrustLevel xmlns="f105ad54-119a-4495-aa55-0e28b6b4ad2f">1 Microsoft Managed Content</TrustLevel>
    <IsSearchable xmlns="f105ad54-119a-4495-aa55-0e28b6b4ad2f">false</IsSearchable>
    <TPNamespace xmlns="f105ad54-119a-4495-aa55-0e28b6b4ad2f">POWERPNT</TPNamespace>
    <Markets xmlns="f105ad54-119a-4495-aa55-0e28b6b4ad2f"/>
    <AverageRating xmlns="f105ad54-119a-4495-aa55-0e28b6b4ad2f" xsi:nil="true"/>
    <OutputCachingOn xmlns="f105ad54-119a-4495-aa55-0e28b6b4ad2f">false</OutputCachingOn>
    <IntlLangReview xmlns="f105ad54-119a-4495-aa55-0e28b6b4ad2f" xsi:nil="true"/>
    <UAProjectedTotalWords xmlns="f105ad54-119a-4495-aa55-0e28b6b4ad2f" xsi:nil="true"/>
    <Component xmlns="c7af2036-029c-470e-8042-297c68a41472" xsi:nil="true"/>
    <Description0 xmlns="c7af2036-029c-470e-8042-297c68a41472" xsi:nil="true"/>
    <LastPublishResultLookup xmlns="f105ad54-119a-4495-aa55-0e28b6b4ad2f" xsi:nil="true"/>
    <EditorialTags xmlns="f105ad54-119a-4495-aa55-0e28b6b4ad2f" xsi:nil="true"/>
    <Downloads xmlns="f105ad54-119a-4495-aa55-0e28b6b4ad2f">0</Downloads>
    <Providers xmlns="f105ad54-119a-4495-aa55-0e28b6b4ad2f" xsi:nil="true"/>
    <LegacyData xmlns="f105ad54-119a-4495-aa55-0e28b6b4ad2f" xsi:nil="true"/>
    <OOCacheId xmlns="f105ad54-119a-4495-aa55-0e28b6b4ad2f" xsi:nil="true"/>
    <FriendlyTitle xmlns="f105ad54-119a-4495-aa55-0e28b6b4ad2f" xsi:nil="true"/>
    <TemplateTemplateType xmlns="f105ad54-119a-4495-aa55-0e28b6b4ad2f">PowerPoint 12 Default</TemplateTemplateType>
    <Manager xmlns="f105ad54-119a-4495-aa55-0e28b6b4ad2f" xsi:nil="true"/>
    <PolicheckWords xmlns="f105ad54-119a-4495-aa55-0e28b6b4ad2f" xsi:nil="true"/>
    <BlockPublish xmlns="f105ad54-119a-4495-aa55-0e28b6b4ad2f" xsi:nil="true"/>
    <InternalTagsTaxHTField0 xmlns="f105ad54-119a-4495-aa55-0e28b6b4ad2f">
      <Terms xmlns="http://schemas.microsoft.com/office/infopath/2007/PartnerControls"/>
    </InternalTagsTaxHTField0>
    <CampaignTagsTaxHTField0 xmlns="f105ad54-119a-4495-aa55-0e28b6b4ad2f">
      <Terms xmlns="http://schemas.microsoft.com/office/infopath/2007/PartnerControls"/>
    </CampaignTagsTaxHTField0>
    <LocNewPublishedVersionLookup xmlns="f105ad54-119a-4495-aa55-0e28b6b4ad2f" xsi:nil="true"/>
    <LocPublishedDependentAssetsLookup xmlns="f105ad54-119a-4495-aa55-0e28b6b4ad2f" xsi:nil="true"/>
    <LocManualTestRequired xmlns="f105ad54-119a-4495-aa55-0e28b6b4ad2f" xsi:nil="true"/>
    <LocLastLocAttemptVersionTypeLookup xmlns="f105ad54-119a-4495-aa55-0e28b6b4ad2f" xsi:nil="true"/>
    <LocOverallPublishStatusLookup xmlns="f105ad54-119a-4495-aa55-0e28b6b4ad2f" xsi:nil="true"/>
    <LocPublishedLinkedAssetsLookup xmlns="f105ad54-119a-4495-aa55-0e28b6b4ad2f" xsi:nil="true"/>
    <TaxCatchAll xmlns="f105ad54-119a-4495-aa55-0e28b6b4ad2f"/>
    <LocComments xmlns="f105ad54-119a-4495-aa55-0e28b6b4ad2f" xsi:nil="true"/>
    <LocProcessedForHandoffsLookup xmlns="f105ad54-119a-4495-aa55-0e28b6b4ad2f" xsi:nil="true"/>
    <LocProcessedForMarketsLookup xmlns="f105ad54-119a-4495-aa55-0e28b6b4ad2f" xsi:nil="true"/>
    <LocOverallHandbackStatusLookup xmlns="f105ad54-119a-4495-aa55-0e28b6b4ad2f" xsi:nil="true"/>
    <FeatureTagsTaxHTField0 xmlns="f105ad54-119a-4495-aa55-0e28b6b4ad2f">
      <Terms xmlns="http://schemas.microsoft.com/office/infopath/2007/PartnerControls"/>
    </FeatureTagsTaxHTField0>
    <LocOverallPreviewStatusLookup xmlns="f105ad54-119a-4495-aa55-0e28b6b4ad2f" xsi:nil="true"/>
    <LocalizationTagsTaxHTField0 xmlns="f105ad54-119a-4495-aa55-0e28b6b4ad2f">
      <Terms xmlns="http://schemas.microsoft.com/office/infopath/2007/PartnerControls"/>
    </LocalizationTagsTaxHTField0>
    <ScenarioTagsTaxHTField0 xmlns="f105ad54-119a-4495-aa55-0e28b6b4ad2f">
      <Terms xmlns="http://schemas.microsoft.com/office/infopath/2007/PartnerControls"/>
    </ScenarioTagsTaxHTField0>
    <LocOverallLocStatusLookup xmlns="f105ad54-119a-4495-aa55-0e28b6b4ad2f" xsi:nil="true"/>
    <LocRecommendedHandoff xmlns="f105ad54-119a-4495-aa55-0e28b6b4ad2f" xsi:nil="true"/>
    <RecommendationsModifier xmlns="f105ad54-119a-4495-aa55-0e28b6b4ad2f" xsi:nil="true"/>
    <LocLastLocAttemptVersionLookup xmlns="f105ad54-119a-4495-aa55-0e28b6b4ad2f">99734</LocLastLocAttemptVersionLookup>
    <OriginalRelease xmlns="f105ad54-119a-4495-aa55-0e28b6b4ad2f">14</OriginalRelease>
    <LocMarketGroupTiers2 xmlns="f105ad54-119a-4495-aa55-0e28b6b4ad2f" xsi:nil="true"/>
  </documentManagement>
</p:properties>
</file>

<file path=customXml/itemProps1.xml><?xml version="1.0" encoding="utf-8"?>
<ds:datastoreItem xmlns:ds="http://schemas.openxmlformats.org/officeDocument/2006/customXml" ds:itemID="{41CFDF5C-5A8A-46D8-9E17-32A6043BF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05ad54-119a-4495-aa55-0e28b6b4ad2f"/>
    <ds:schemaRef ds:uri="c7af2036-029c-470e-8042-297c68a41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213854-7F56-4EAC-9937-BE23838E91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58F6C9-A768-490A-A1CB-2E6F7482DC03}">
  <ds:schemaRefs>
    <ds:schemaRef ds:uri="http://schemas.microsoft.com/office/2006/metadata/properties"/>
    <ds:schemaRef ds:uri="http://schemas.microsoft.com/office/infopath/2007/PartnerControls"/>
    <ds:schemaRef ds:uri="f105ad54-119a-4495-aa55-0e28b6b4ad2f"/>
    <ds:schemaRef ds:uri="c7af2036-029c-470e-8042-297c68a4147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Vertriebsvorschlag</Template>
  <TotalTime>0</TotalTime>
  <Words>904</Words>
  <Application>Microsoft Office PowerPoint</Application>
  <PresentationFormat>Bildschirmpräsentation (4:3)</PresentationFormat>
  <Paragraphs>112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Calibri</vt:lpstr>
      <vt:lpstr>Century Gothic</vt:lpstr>
      <vt:lpstr>Courier New</vt:lpstr>
      <vt:lpstr>FreightTextPro</vt:lpstr>
      <vt:lpstr>Myriad Pro</vt:lpstr>
      <vt:lpstr>National2</vt:lpstr>
      <vt:lpstr>Verdana</vt:lpstr>
      <vt:lpstr>Wingdings</vt:lpstr>
      <vt:lpstr>Wingdings 2</vt:lpstr>
      <vt:lpstr>SalesPropPres_TP10220213</vt:lpstr>
      <vt:lpstr>Firmenkonzept fit-xsund</vt:lpstr>
      <vt:lpstr>PowerPoint-Präsentation</vt:lpstr>
      <vt:lpstr>fit-xsund im Rahmen des  Betrieblichen Gesundheitsmanagements</vt:lpstr>
      <vt:lpstr>BGM</vt:lpstr>
      <vt:lpstr>Der Fehlzeiten-Report 2021  für AOK-Mitglieder</vt:lpstr>
      <vt:lpstr>Gesundheitsreport 2020 für DAK-Mitglieder</vt:lpstr>
      <vt:lpstr>Krankheitskosten für Unternehmen</vt:lpstr>
      <vt:lpstr>Bundesanstalt für Arbeitsschutz und Arbeitsmedizin 2019</vt:lpstr>
      <vt:lpstr>Firmenkonzept – was bieten wir</vt:lpstr>
      <vt:lpstr>Firmenkonzept</vt:lpstr>
      <vt:lpstr>Firmenkonzept</vt:lpstr>
      <vt:lpstr>Firmenkonzept</vt:lpstr>
      <vt:lpstr>Firmenkonzept</vt:lpstr>
      <vt:lpstr>Kosten und ROI</vt:lpstr>
      <vt:lpstr>Trend online</vt:lpstr>
      <vt:lpstr>Erste Schritte</vt:lpstr>
      <vt:lpstr>Nächster Schritt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Firmenkonzept fit-xsund</dc:title>
  <dc:creator>Gabriele Thelen</dc:creator>
  <cp:lastModifiedBy>Gabriele Thelen</cp:lastModifiedBy>
  <cp:revision>9</cp:revision>
  <dcterms:created xsi:type="dcterms:W3CDTF">2021-10-27T07:18:37Z</dcterms:created>
  <dcterms:modified xsi:type="dcterms:W3CDTF">2021-11-17T07:42:41Z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1031</vt:lpwstr>
  </property>
  <property fmtid="{D5CDD505-2E9C-101B-9397-08002B2CF9AE}" pid="3" name="ContentTypeId">
    <vt:lpwstr>0x01010037696D9D1D95EC45A9440548E782419D04008C4669C20C93454ABB50E332FADBDDBE</vt:lpwstr>
  </property>
  <property fmtid="{D5CDD505-2E9C-101B-9397-08002B2CF9AE}" pid="4" name="ImageGenCounter">
    <vt:i4>0</vt:i4>
  </property>
  <property fmtid="{D5CDD505-2E9C-101B-9397-08002B2CF9AE}" pid="5" name="ImageGenStatus">
    <vt:i4>0</vt:i4>
  </property>
  <property fmtid="{D5CDD505-2E9C-101B-9397-08002B2CF9AE}" pid="6" name="PolicheckStatus">
    <vt:i4>0</vt:i4>
  </property>
  <property fmtid="{D5CDD505-2E9C-101B-9397-08002B2CF9AE}" pid="7" name="Applications">
    <vt:lpwstr>67;#Template 12;#53;#PowerPoint 12;#563;#PowerPoint 14</vt:lpwstr>
  </property>
  <property fmtid="{D5CDD505-2E9C-101B-9397-08002B2CF9AE}" pid="8" name="PolicheckCounter">
    <vt:i4>0</vt:i4>
  </property>
  <property fmtid="{D5CDD505-2E9C-101B-9397-08002B2CF9AE}" pid="9" name="APTrustLevel">
    <vt:r8>1</vt:r8>
  </property>
  <property fmtid="{D5CDD505-2E9C-101B-9397-08002B2CF9AE}" pid="10" name="Order">
    <vt:r8>10942400</vt:r8>
  </property>
</Properties>
</file>